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fntdata" ContentType="application/x-fontdata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0" r:id="rId5"/>
    <p:sldId id="263" r:id="rId6"/>
  </p:sldIdLst>
  <p:sldSz cx="12192000" cy="6858000"/>
  <p:notesSz cx="12192000" cy="6858000"/>
  <p:embeddedFontLst>
    <p:embeddedFont>
      <p:font typeface="EWEKNK+GillSans-UltraBold"/>
      <p:regular r:id="rId8"/>
    </p:embeddedFont>
    <p:embeddedFont>
      <p:font typeface="ASCENT+TimesNewRomanPSMT"/>
      <p:regular r:id="rId9"/>
    </p:embeddedFont>
    <p:embeddedFont>
      <p:font typeface="DOGGCW+GillSans-UltraBold"/>
      <p:regular r:id="rId10"/>
    </p:embeddedFont>
    <p:embeddedFont>
      <p:font typeface="GLPJID+TimesNewRomanPSMT"/>
      <p:regular r:id="rId11"/>
    </p:embeddedFont>
  </p:embeddedFontLst>
  <p:custDataLst>
    <p:tags r:id="rId7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font" Target="fonts/font3.fntdata" /><Relationship Id="rId11" Type="http://schemas.openxmlformats.org/officeDocument/2006/relationships/font" Target="fonts/font4.fntdata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font" Target="fonts/font1.fntdata" /><Relationship Id="rId9" Type="http://schemas.openxmlformats.org/officeDocument/2006/relationships/font" Target="fonts/font2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711182" y="34644"/>
            <a:ext cx="2557272" cy="11203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44144" marR="0">
              <a:lnSpc>
                <a:spcPts val="1869"/>
              </a:lnSpc>
              <a:spcBef>
                <a:spcPct val="0"/>
              </a:spcBef>
              <a:spcAft>
                <a:spcPct val="0"/>
              </a:spcAft>
            </a:pPr>
            <a:r>
              <a:rPr sz="1500" spc="-80">
                <a:solidFill>
                  <a:srgbClr val="FFFFFF"/>
                </a:solidFill>
                <a:latin typeface="DWTKOD+GillSans-UltraBold"/>
                <a:cs typeface="DWTKOD+GillSans-UltraBold"/>
              </a:rPr>
              <a:t>ATA</a:t>
            </a:r>
            <a:r>
              <a:rPr sz="1500" spc="-3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>
                <a:solidFill>
                  <a:srgbClr val="FFFFFF"/>
                </a:solidFill>
                <a:latin typeface="DWTKOD+GillSans-UltraBold"/>
                <a:cs typeface="DWTKOD+GillSans-UltraBold"/>
              </a:rPr>
              <a:t>I</a:t>
            </a:r>
          </a:p>
          <a:p>
            <a:pPr marL="0" marR="0">
              <a:lnSpc>
                <a:spcPts val="2160"/>
              </a:lnSpc>
              <a:spcBef>
                <a:spcPts val="31"/>
              </a:spcBef>
              <a:spcAft>
                <a:spcPct val="0"/>
              </a:spcAft>
            </a:pPr>
            <a:r>
              <a:rPr sz="1800" spc="-222">
                <a:solidFill>
                  <a:srgbClr val="D9D9D9"/>
                </a:solidFill>
                <a:latin typeface="Bahnschrift"/>
                <a:cs typeface="Bahnschrift"/>
              </a:rPr>
              <a:t>Advanced</a:t>
            </a:r>
            <a:r>
              <a:rPr sz="1800" spc="-361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 spc="-203">
                <a:solidFill>
                  <a:srgbClr val="D9D9D9"/>
                </a:solidFill>
                <a:latin typeface="Bahnschrift"/>
                <a:cs typeface="Bahnschrift"/>
              </a:rPr>
              <a:t>Technique</a:t>
            </a:r>
            <a:r>
              <a:rPr sz="1800" spc="-408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 spc="-149">
                <a:solidFill>
                  <a:srgbClr val="D9D9D9"/>
                </a:solidFill>
                <a:latin typeface="Bahnschrift"/>
                <a:cs typeface="Bahnschrift"/>
              </a:rPr>
              <a:t>of</a:t>
            </a:r>
          </a:p>
          <a:p>
            <a:pPr marL="0" marR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</a:pPr>
            <a:r>
              <a:rPr sz="1800" spc="-153">
                <a:solidFill>
                  <a:srgbClr val="D9D9D9"/>
                </a:solidFill>
                <a:latin typeface="Bahnschrift"/>
                <a:cs typeface="Bahnschrift"/>
              </a:rPr>
              <a:t>Artificial</a:t>
            </a:r>
            <a:r>
              <a:rPr sz="1800" spc="298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 spc="-158">
                <a:solidFill>
                  <a:srgbClr val="D9D9D9"/>
                </a:solidFill>
                <a:latin typeface="Bahnschrift"/>
                <a:cs typeface="Bahnschrift"/>
              </a:rPr>
              <a:t>Intel</a:t>
            </a:r>
            <a:r>
              <a:rPr sz="1800" spc="-588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>
                <a:solidFill>
                  <a:srgbClr val="D9D9D9"/>
                </a:solidFill>
                <a:latin typeface="Bahnschrift"/>
                <a:cs typeface="Bahnschrift"/>
              </a:rPr>
              <a:t>l</a:t>
            </a:r>
            <a:r>
              <a:rPr sz="1800" spc="-581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>
                <a:solidFill>
                  <a:srgbClr val="D9D9D9"/>
                </a:solidFill>
                <a:latin typeface="Bahnschrift"/>
                <a:cs typeface="Bahnschrift"/>
              </a:rPr>
              <a:t>i</a:t>
            </a:r>
            <a:r>
              <a:rPr sz="1800" spc="-578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 spc="-194">
                <a:solidFill>
                  <a:srgbClr val="D9D9D9"/>
                </a:solidFill>
                <a:latin typeface="Bahnschrift"/>
                <a:cs typeface="Bahnschrift"/>
              </a:rPr>
              <a:t>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5756" y="120838"/>
            <a:ext cx="3235063" cy="1089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38"/>
              </a:lnSpc>
              <a:spcBef>
                <a:spcPct val="0"/>
              </a:spcBef>
              <a:spcAft>
                <a:spcPct val="0"/>
              </a:spcAft>
            </a:pPr>
            <a:r>
              <a:rPr sz="2200" spc="-276">
                <a:solidFill>
                  <a:srgbClr val="FFFFFF"/>
                </a:solidFill>
                <a:latin typeface="Bahnschrift"/>
                <a:cs typeface="Bahnschrift"/>
              </a:rPr>
              <a:t>Chongqing</a:t>
            </a:r>
            <a:r>
              <a:rPr sz="2200" spc="-427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2200" spc="-241">
                <a:solidFill>
                  <a:srgbClr val="FFFFFF"/>
                </a:solidFill>
                <a:latin typeface="Bahnschrift"/>
                <a:cs typeface="Bahnschrift"/>
              </a:rPr>
              <a:t>University</a:t>
            </a:r>
            <a:r>
              <a:rPr sz="2200" spc="-387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2200" spc="-183">
                <a:solidFill>
                  <a:srgbClr val="FFFFFF"/>
                </a:solidFill>
                <a:latin typeface="Bahnschrift"/>
                <a:cs typeface="Bahnschrift"/>
              </a:rPr>
              <a:t>of</a:t>
            </a:r>
          </a:p>
          <a:p>
            <a:pPr marL="0" marR="0">
              <a:lnSpc>
                <a:spcPts val="2635"/>
              </a:lnSpc>
              <a:spcBef>
                <a:spcPts val="55"/>
              </a:spcBef>
              <a:spcAft>
                <a:spcPct val="0"/>
              </a:spcAft>
            </a:pPr>
            <a:r>
              <a:rPr sz="2200" spc="-270">
                <a:solidFill>
                  <a:srgbClr val="FFFFFF"/>
                </a:solidFill>
                <a:latin typeface="Bahnschrift"/>
                <a:cs typeface="Bahnschrift"/>
              </a:rPr>
              <a:t>Technol</a:t>
            </a:r>
            <a:r>
              <a:rPr sz="2200" spc="-721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2200" spc="-225">
                <a:solidFill>
                  <a:srgbClr val="FFFFFF"/>
                </a:solidFill>
                <a:latin typeface="Bahnschrift"/>
                <a:cs typeface="Bahnschrift"/>
              </a:rPr>
              <a:t>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93164" y="2613516"/>
            <a:ext cx="9988341" cy="1060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48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Summary</a:t>
            </a:r>
            <a:r>
              <a:rPr sz="3200" b="1" spc="-14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 </a:t>
            </a:r>
            <a:r>
              <a:rPr sz="3200" b="1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of</a:t>
            </a:r>
            <a:r>
              <a:rPr sz="3200" b="1" spc="-13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 </a:t>
            </a:r>
            <a:r>
              <a:rPr sz="3200" b="1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related</a:t>
            </a:r>
            <a:r>
              <a:rPr sz="3200" b="1" spc="-14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 </a:t>
            </a:r>
            <a:r>
              <a:rPr sz="3200" b="1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papers on</a:t>
            </a:r>
            <a:r>
              <a:rPr sz="3200" b="1" spc="-22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 </a:t>
            </a:r>
            <a:r>
              <a:rPr sz="3200" b="1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graph</a:t>
            </a:r>
            <a:r>
              <a:rPr sz="3200" b="1" spc="-27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 </a:t>
            </a:r>
            <a:r>
              <a:rPr sz="3200" b="1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construction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57006" y="5173386"/>
            <a:ext cx="3459526" cy="7947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7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Reported by</a:t>
            </a:r>
            <a:r>
              <a:rPr sz="2400" b="1" spc="-84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 </a:t>
            </a:r>
            <a:r>
              <a:rPr sz="2400" b="1" spc="-22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Yidan</a:t>
            </a:r>
            <a:r>
              <a:rPr sz="2400" b="1" spc="32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 </a:t>
            </a:r>
            <a:r>
              <a:rPr sz="2400" b="1">
                <a:solidFill>
                  <a:srgbClr val="1F4E79"/>
                </a:solidFill>
                <a:latin typeface="FOBMCT+TimesNewRomanPS-BoldMT"/>
                <a:cs typeface="FOBMCT+TimesNewRomanPS-BoldMT"/>
              </a:rPr>
              <a:t>Liu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037062" y="57612"/>
            <a:ext cx="1433656" cy="6743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98"/>
              </a:lnSpc>
              <a:spcBef>
                <a:spcPct val="0"/>
              </a:spcBef>
              <a:spcAft>
                <a:spcPct val="0"/>
              </a:spcAft>
            </a:pPr>
            <a:r>
              <a:rPr sz="1200" spc="-63">
                <a:solidFill>
                  <a:srgbClr val="FFFFFF"/>
                </a:solidFill>
                <a:latin typeface="EWEKNK+GillSans-UltraBold"/>
                <a:cs typeface="EWEKNK+GillSans-UltraBold"/>
              </a:rPr>
              <a:t>ATAI</a:t>
            </a:r>
          </a:p>
          <a:p>
            <a:pPr marL="0" marR="0">
              <a:lnSpc>
                <a:spcPts val="1109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24">
                <a:solidFill>
                  <a:srgbClr val="D9D9D9"/>
                </a:solidFill>
                <a:latin typeface="Bahnschrift"/>
                <a:cs typeface="Bahnschrift"/>
              </a:rPr>
              <a:t>Advanced</a:t>
            </a:r>
            <a:r>
              <a:rPr sz="1000" spc="-219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115">
                <a:solidFill>
                  <a:srgbClr val="D9D9D9"/>
                </a:solidFill>
                <a:latin typeface="Bahnschrift"/>
                <a:cs typeface="Bahnschrift"/>
              </a:rPr>
              <a:t>Technique</a:t>
            </a:r>
            <a:r>
              <a:rPr sz="1000" spc="-215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87">
                <a:solidFill>
                  <a:srgbClr val="D9D9D9"/>
                </a:solidFill>
                <a:latin typeface="Bahnschrift"/>
                <a:cs typeface="Bahnschrift"/>
              </a:rPr>
              <a:t>of</a:t>
            </a:r>
          </a:p>
          <a:p>
            <a:pPr marL="0" marR="0">
              <a:lnSpc>
                <a:spcPts val="1195"/>
              </a:lnSpc>
              <a:spcBef>
                <a:spcPts val="4"/>
              </a:spcBef>
              <a:spcAft>
                <a:spcPct val="0"/>
              </a:spcAft>
            </a:pPr>
            <a:r>
              <a:rPr sz="1000" spc="-97">
                <a:solidFill>
                  <a:srgbClr val="D9D9D9"/>
                </a:solidFill>
                <a:latin typeface="Bahnschrift"/>
                <a:cs typeface="Bahnschrift"/>
              </a:rPr>
              <a:t>Artificial</a:t>
            </a:r>
            <a:r>
              <a:rPr sz="1000" spc="187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104">
                <a:solidFill>
                  <a:srgbClr val="D9D9D9"/>
                </a:solidFill>
                <a:latin typeface="Bahnschrift"/>
                <a:cs typeface="Bahnschrift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6539" y="101065"/>
            <a:ext cx="2040991" cy="742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sz="1500" spc="-187">
                <a:solidFill>
                  <a:srgbClr val="FFFFFF"/>
                </a:solidFill>
                <a:latin typeface="Bahnschrift"/>
                <a:cs typeface="Bahnschrift"/>
              </a:rPr>
              <a:t>Chongqing</a:t>
            </a:r>
            <a:r>
              <a:rPr sz="1500" spc="-307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1500" spc="-163">
                <a:solidFill>
                  <a:srgbClr val="FFFFFF"/>
                </a:solidFill>
                <a:latin typeface="Bahnschrift"/>
                <a:cs typeface="Bahnschrift"/>
              </a:rPr>
              <a:t>University</a:t>
            </a:r>
          </a:p>
          <a:p>
            <a:pPr marL="0" marR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sz="1500" spc="-127">
                <a:solidFill>
                  <a:srgbClr val="FFFFFF"/>
                </a:solidFill>
                <a:latin typeface="Bahnschrift"/>
                <a:cs typeface="Bahnschrift"/>
              </a:rPr>
              <a:t>of</a:t>
            </a:r>
            <a:r>
              <a:rPr sz="1500" spc="-208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1500" spc="-183">
                <a:solidFill>
                  <a:srgbClr val="FFFFFF"/>
                </a:solidFill>
                <a:latin typeface="Bahnschrift"/>
                <a:cs typeface="Bahnschrift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9488" y="1038097"/>
            <a:ext cx="11694647" cy="8703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ASCENT+TimesNewRomanPSMT"/>
                <a:cs typeface="ASCENT+TimesNewRomanPSMT"/>
              </a:rPr>
              <a:t>2022_ACL_DARER_Dual-task</a:t>
            </a:r>
            <a:r>
              <a:rPr sz="1800" spc="-47">
                <a:solidFill>
                  <a:srgbClr val="000000"/>
                </a:solidFill>
                <a:latin typeface="ASCENT+TimesNewRomanPSMT"/>
                <a:cs typeface="ASCENT+TimesNewRomanPSMT"/>
              </a:rPr>
              <a:t> </a:t>
            </a:r>
            <a:r>
              <a:rPr sz="1800" spc="-16">
                <a:solidFill>
                  <a:srgbClr val="000000"/>
                </a:solidFill>
                <a:latin typeface="ASCENT+TimesNewRomanPSMT"/>
                <a:cs typeface="ASCENT+TimesNewRomanPSMT"/>
              </a:rPr>
              <a:t>Temporal</a:t>
            </a:r>
            <a:r>
              <a:rPr sz="1800" spc="15">
                <a:solidFill>
                  <a:srgbClr val="000000"/>
                </a:solidFill>
                <a:latin typeface="ASCENT+TimesNewRomanPSMT"/>
                <a:cs typeface="ASCENT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ASCENT+TimesNewRomanPSMT"/>
                <a:cs typeface="ASCENT+TimesNewRomanPSMT"/>
              </a:rPr>
              <a:t>Relational</a:t>
            </a:r>
            <a:r>
              <a:rPr sz="1800" spc="-29">
                <a:solidFill>
                  <a:srgbClr val="000000"/>
                </a:solidFill>
                <a:latin typeface="ASCENT+TimesNewRomanPSMT"/>
                <a:cs typeface="ASCENT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ASCENT+TimesNewRomanPSMT"/>
                <a:cs typeface="ASCENT+TimesNewRomanPSMT"/>
              </a:rPr>
              <a:t>Recurrent</a:t>
            </a:r>
            <a:r>
              <a:rPr sz="1800" spc="-16">
                <a:solidFill>
                  <a:srgbClr val="000000"/>
                </a:solidFill>
                <a:latin typeface="ASCENT+TimesNewRomanPSMT"/>
                <a:cs typeface="ASCENT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ASCENT+TimesNewRomanPSMT"/>
                <a:cs typeface="ASCENT+TimesNewRomanPSMT"/>
              </a:rPr>
              <a:t>Reasoning Network for Joint Dialog Sentiment</a:t>
            </a:r>
          </a:p>
          <a:p>
            <a:pPr marL="0" marR="0">
              <a:lnSpc>
                <a:spcPts val="1993"/>
              </a:lnSpc>
              <a:spcBef>
                <a:spcPts val="166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ASCENT+TimesNewRomanPSMT"/>
                <a:cs typeface="ASCENT+TimesNewRomanPSMT"/>
              </a:rPr>
              <a:t>Classification</a:t>
            </a:r>
            <a:r>
              <a:rPr sz="1800" spc="-32">
                <a:solidFill>
                  <a:srgbClr val="000000"/>
                </a:solidFill>
                <a:latin typeface="ASCENT+TimesNewRomanPSMT"/>
                <a:cs typeface="ASCENT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ASCENT+TimesNewRomanPSMT"/>
                <a:cs typeface="ASCENT+TimesNewRomanPSMT"/>
              </a:rPr>
              <a:t>and</a:t>
            </a:r>
            <a:r>
              <a:rPr sz="1800" spc="-97">
                <a:solidFill>
                  <a:srgbClr val="000000"/>
                </a:solidFill>
                <a:latin typeface="ASCENT+TimesNewRomanPSMT"/>
                <a:cs typeface="ASCENT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ASCENT+TimesNewRomanPSMT"/>
                <a:cs typeface="ASCENT+TimesNewRomanPSMT"/>
              </a:rPr>
              <a:t>Act Recognition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037062" y="57612"/>
            <a:ext cx="1433656" cy="6743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98"/>
              </a:lnSpc>
              <a:spcBef>
                <a:spcPct val="0"/>
              </a:spcBef>
              <a:spcAft>
                <a:spcPct val="0"/>
              </a:spcAft>
            </a:pPr>
            <a:r>
              <a:rPr sz="1200" spc="-63">
                <a:solidFill>
                  <a:srgbClr val="FFFFFF"/>
                </a:solidFill>
                <a:latin typeface="DOGGCW+GillSans-UltraBold"/>
                <a:cs typeface="DOGGCW+GillSans-UltraBold"/>
              </a:rPr>
              <a:t>ATAI</a:t>
            </a:r>
          </a:p>
          <a:p>
            <a:pPr marL="0" marR="0">
              <a:lnSpc>
                <a:spcPts val="1109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24">
                <a:solidFill>
                  <a:srgbClr val="D9D9D9"/>
                </a:solidFill>
                <a:latin typeface="Bahnschrift"/>
                <a:cs typeface="Bahnschrift"/>
              </a:rPr>
              <a:t>Advanced</a:t>
            </a:r>
            <a:r>
              <a:rPr sz="1000" spc="-219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115">
                <a:solidFill>
                  <a:srgbClr val="D9D9D9"/>
                </a:solidFill>
                <a:latin typeface="Bahnschrift"/>
                <a:cs typeface="Bahnschrift"/>
              </a:rPr>
              <a:t>Technique</a:t>
            </a:r>
            <a:r>
              <a:rPr sz="1000" spc="-215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87">
                <a:solidFill>
                  <a:srgbClr val="D9D9D9"/>
                </a:solidFill>
                <a:latin typeface="Bahnschrift"/>
                <a:cs typeface="Bahnschrift"/>
              </a:rPr>
              <a:t>of</a:t>
            </a:r>
          </a:p>
          <a:p>
            <a:pPr marL="0" marR="0">
              <a:lnSpc>
                <a:spcPts val="1195"/>
              </a:lnSpc>
              <a:spcBef>
                <a:spcPts val="4"/>
              </a:spcBef>
              <a:spcAft>
                <a:spcPct val="0"/>
              </a:spcAft>
            </a:pPr>
            <a:r>
              <a:rPr sz="1000" spc="-97">
                <a:solidFill>
                  <a:srgbClr val="D9D9D9"/>
                </a:solidFill>
                <a:latin typeface="Bahnschrift"/>
                <a:cs typeface="Bahnschrift"/>
              </a:rPr>
              <a:t>Artificial</a:t>
            </a:r>
            <a:r>
              <a:rPr sz="1000" spc="187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104">
                <a:solidFill>
                  <a:srgbClr val="D9D9D9"/>
                </a:solidFill>
                <a:latin typeface="Bahnschrift"/>
                <a:cs typeface="Bahnschrift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6539" y="101065"/>
            <a:ext cx="2040991" cy="742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sz="1500" spc="-187">
                <a:solidFill>
                  <a:srgbClr val="FFFFFF"/>
                </a:solidFill>
                <a:latin typeface="Bahnschrift"/>
                <a:cs typeface="Bahnschrift"/>
              </a:rPr>
              <a:t>Chongqing</a:t>
            </a:r>
            <a:r>
              <a:rPr sz="1500" spc="-307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1500" spc="-163">
                <a:solidFill>
                  <a:srgbClr val="FFFFFF"/>
                </a:solidFill>
                <a:latin typeface="Bahnschrift"/>
                <a:cs typeface="Bahnschrift"/>
              </a:rPr>
              <a:t>University</a:t>
            </a:r>
          </a:p>
          <a:p>
            <a:pPr marL="0" marR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sz="1500" spc="-127">
                <a:solidFill>
                  <a:srgbClr val="FFFFFF"/>
                </a:solidFill>
                <a:latin typeface="Bahnschrift"/>
                <a:cs typeface="Bahnschrift"/>
              </a:rPr>
              <a:t>of</a:t>
            </a:r>
            <a:r>
              <a:rPr sz="1500" spc="-208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1500" spc="-183">
                <a:solidFill>
                  <a:srgbClr val="FFFFFF"/>
                </a:solidFill>
                <a:latin typeface="Bahnschrift"/>
                <a:cs typeface="Bahnschrift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4040" y="861821"/>
            <a:ext cx="12890636" cy="596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GLPJID+TimesNewRomanPSMT"/>
                <a:cs typeface="GLPJID+TimesNewRomanPSMT"/>
              </a:rPr>
              <a:t>2022_ACL_Multi Granularity</a:t>
            </a:r>
            <a:r>
              <a:rPr sz="1800" spc="-17">
                <a:solidFill>
                  <a:srgbClr val="000000"/>
                </a:solidFill>
                <a:latin typeface="GLPJID+TimesNewRomanPSMT"/>
                <a:cs typeface="GLPJID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GLPJID+TimesNewRomanPSMT"/>
                <a:cs typeface="GLPJID+TimesNewRomanPSMT"/>
              </a:rPr>
              <a:t>Semantic</a:t>
            </a:r>
            <a:r>
              <a:rPr sz="1800" spc="-95">
                <a:solidFill>
                  <a:srgbClr val="000000"/>
                </a:solidFill>
                <a:latin typeface="GLPJID+TimesNewRomanPSMT"/>
                <a:cs typeface="GLPJID+TimesNewRomanPSMT"/>
              </a:rPr>
              <a:t> </a:t>
            </a:r>
            <a:r>
              <a:rPr sz="1800" spc="-34">
                <a:solidFill>
                  <a:srgbClr val="000000"/>
                </a:solidFill>
                <a:latin typeface="GLPJID+TimesNewRomanPSMT"/>
                <a:cs typeface="GLPJID+TimesNewRomanPSMT"/>
              </a:rPr>
              <a:t>Aware</a:t>
            </a:r>
            <a:r>
              <a:rPr sz="1800" spc="35">
                <a:solidFill>
                  <a:srgbClr val="000000"/>
                </a:solidFill>
                <a:latin typeface="GLPJID+TimesNewRomanPSMT"/>
                <a:cs typeface="GLPJID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GLPJID+TimesNewRomanPSMT"/>
                <a:cs typeface="GLPJID+TimesNewRomanPSMT"/>
              </a:rPr>
              <a:t>Graph Model for Reducing PositionBias</a:t>
            </a:r>
            <a:r>
              <a:rPr sz="1800" spc="-12">
                <a:solidFill>
                  <a:srgbClr val="000000"/>
                </a:solidFill>
                <a:latin typeface="GLPJID+TimesNewRomanPSMT"/>
                <a:cs typeface="GLPJID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GLPJID+TimesNewRomanPSMT"/>
                <a:cs typeface="GLPJID+TimesNewRomanPSMT"/>
              </a:rPr>
              <a:t>in Emotion-Cause Pair Extraction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2.0.50727.9164"/>
  <p:tag name="AS_OS" val="Microsoft Windows NT 6.2.9200.0"/>
  <p:tag name="AS_RELEASE_DATE" val="2019.01.14"/>
  <p:tag name="AS_TITLE" val="Aspose.Slides for .NET 2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20</Paragraphs>
  <Slides>3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Theme Office</vt:lpstr>
      <vt:lpstr>Slide 1</vt:lpstr>
      <vt:lpstr>Slide 2</vt:lpstr>
      <vt:lpstr>Slide 3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孙</dc:creator>
  <cp:lastModifiedBy>孙</cp:lastModifiedBy>
  <cp:revision>1</cp:revision>
  <dcterms:modified xsi:type="dcterms:W3CDTF">2022-11-21T02:05:24Z</dcterms:modified>
</cp:coreProperties>
</file>